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59" r:id="rId5"/>
    <p:sldId id="260" r:id="rId6"/>
    <p:sldId id="258" r:id="rId7"/>
    <p:sldId id="274" r:id="rId8"/>
    <p:sldId id="281" r:id="rId9"/>
    <p:sldId id="279" r:id="rId10"/>
    <p:sldId id="261" r:id="rId11"/>
    <p:sldId id="280" r:id="rId12"/>
    <p:sldId id="264" r:id="rId13"/>
    <p:sldId id="265" r:id="rId14"/>
    <p:sldId id="263" r:id="rId15"/>
    <p:sldId id="266" r:id="rId16"/>
    <p:sldId id="267" r:id="rId17"/>
    <p:sldId id="268" r:id="rId18"/>
    <p:sldId id="269" r:id="rId19"/>
    <p:sldId id="273" r:id="rId20"/>
    <p:sldId id="270" r:id="rId21"/>
    <p:sldId id="278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F234D3-F7EF-407F-97BC-60DA47D7E228}" type="datetimeFigureOut">
              <a:rPr lang="ru-RU" smtClean="0"/>
              <a:pPr/>
              <a:t>06.06.2012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720D3E-87DD-46CD-A7A2-6FE32F1C42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412776"/>
            <a:ext cx="7851648" cy="2160240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C000"/>
                </a:solidFill>
              </a:rPr>
              <a:t>Эпидуральное</a:t>
            </a:r>
            <a:r>
              <a:rPr lang="ru-RU" dirty="0" smtClean="0">
                <a:solidFill>
                  <a:srgbClr val="FFC000"/>
                </a:solidFill>
              </a:rPr>
              <a:t> введение опиатов.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116632" y="5661248"/>
            <a:ext cx="9978752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Кузьмин Р.А.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-612576" y="188640"/>
            <a:ext cx="10081120" cy="36004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47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600" b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ГБОУ ВПО ЧГМА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47936" y="341040"/>
            <a:ext cx="7912496" cy="711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00336" y="493440"/>
            <a:ext cx="7912496" cy="711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23528" y="548680"/>
            <a:ext cx="8441704" cy="50405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5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lvl="0" algn="ctr">
              <a:spcBef>
                <a:spcPct val="0"/>
              </a:spcBef>
            </a:pPr>
            <a:r>
              <a:rPr lang="ru-RU" sz="5600" b="1" dirty="0" smtClean="0">
                <a:solidFill>
                  <a:srgbClr val="FFC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Кафедра анестезиологии и реаниматологии</a:t>
            </a: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05136" y="798240"/>
            <a:ext cx="7912496" cy="71169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7560840" cy="980728"/>
          </a:xfrm>
        </p:spPr>
        <p:txBody>
          <a:bodyPr/>
          <a:lstStyle/>
          <a:p>
            <a:r>
              <a:rPr lang="ru-RU" sz="4800" b="1" u="sng" dirty="0" smtClean="0">
                <a:solidFill>
                  <a:schemeClr val="bg2">
                    <a:lumMod val="10000"/>
                  </a:schemeClr>
                </a:solidFill>
              </a:rPr>
              <a:t>Действие опиатов</a:t>
            </a:r>
            <a:r>
              <a:rPr lang="ru-RU" u="sng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ru-RU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Опиаты  соединяются  с  рецепторами.</a:t>
            </a: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Конформация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клеточной  мембраны.</a:t>
            </a: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Снижение  активности 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аденилатциклазы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Снижение  уровня 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цАМФ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Закрытие кальциевых каналов .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Уменьшение выброса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нейромедиаторов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.</a:t>
            </a: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Блокада  проведения  нервного  импульса.</a:t>
            </a:r>
          </a:p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4212754" y="1772022"/>
            <a:ext cx="432048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176750" y="2600114"/>
            <a:ext cx="504056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4176750" y="3464210"/>
            <a:ext cx="504056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4140746" y="4364310"/>
            <a:ext cx="576064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140746" y="5228406"/>
            <a:ext cx="576064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140746" y="6164510"/>
            <a:ext cx="576064" cy="15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0px-Mu_opioid_receptor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6768752" cy="52565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388424" cy="1340768"/>
          </a:xfrm>
        </p:spPr>
        <p:txBody>
          <a:bodyPr/>
          <a:lstStyle/>
          <a:p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Липофильные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препараты.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8245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  быстрое  проникновение  из </a:t>
            </a:r>
            <a:r>
              <a:rPr lang="ru-RU" sz="2800" dirty="0" err="1" smtClean="0"/>
              <a:t>эпидурального</a:t>
            </a:r>
            <a:r>
              <a:rPr lang="ru-RU" sz="2800" dirty="0" smtClean="0"/>
              <a:t>  в субарахноидальное  пространство (10-15 мин.)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 быстрое  взаимодействие  с  </a:t>
            </a:r>
            <a:r>
              <a:rPr lang="ru-RU" sz="2800" dirty="0" err="1" smtClean="0"/>
              <a:t>опиоидными</a:t>
            </a:r>
            <a:r>
              <a:rPr lang="ru-RU" sz="2800" dirty="0" smtClean="0"/>
              <a:t>  </a:t>
            </a:r>
            <a:r>
              <a:rPr lang="en-US" sz="2800" dirty="0" smtClean="0"/>
              <a:t>R</a:t>
            </a:r>
            <a:r>
              <a:rPr lang="ru-RU" sz="28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 быстрое  снижение  концентрации в спинальной жидкости.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 отсутствие  ростральной  миграции  препарата.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 ранняя  резорбция  в  кровеносное  русло из </a:t>
            </a:r>
            <a:r>
              <a:rPr lang="ru-RU" sz="2800" dirty="0" err="1" smtClean="0"/>
              <a:t>эпидурального</a:t>
            </a:r>
            <a:r>
              <a:rPr lang="ru-RU" sz="2800" dirty="0" smtClean="0"/>
              <a:t>  пространства  и спинного мозга, что  может привести к  депрессии дыхания 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43192" cy="1008112"/>
          </a:xfrm>
        </p:spPr>
        <p:txBody>
          <a:bodyPr/>
          <a:lstStyle/>
          <a:p>
            <a:r>
              <a:rPr lang="ru-RU" b="1" dirty="0" smtClean="0"/>
              <a:t>Гидрофильные препараты.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3200" dirty="0" smtClean="0"/>
              <a:t>замедленное проникновение из </a:t>
            </a:r>
            <a:r>
              <a:rPr lang="ru-RU" sz="3200" dirty="0" err="1" smtClean="0"/>
              <a:t>эпидурального</a:t>
            </a:r>
            <a:r>
              <a:rPr lang="ru-RU" sz="3200" dirty="0" smtClean="0"/>
              <a:t> в субарахноидальное пространство (30-60 мин.).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миграция  препарата  в ростральном направлении.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 поздняя  резорбция  препарата  может привести к поздней депрессии дыхания (в течение 4-16 ч).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435280" cy="1224136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Сравнительная характеристика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11560" y="1988839"/>
          <a:ext cx="8229600" cy="4176465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2952328"/>
                <a:gridCol w="2664296"/>
                <a:gridCol w="2612976"/>
              </a:tblGrid>
              <a:tr h="1057307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Агонисты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рецепторов: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Гидрофильные (морфин)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Липофильные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фентанил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5957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- Мю рецепторы</a:t>
                      </a:r>
                      <a:endParaRPr lang="ru-RU" sz="3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+ +</a:t>
                      </a:r>
                      <a:endParaRPr lang="ru-RU" sz="4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+ </a:t>
                      </a:r>
                      <a:endParaRPr lang="ru-RU" sz="4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5957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- каппа, дельта рецепторы</a:t>
                      </a:r>
                      <a:endParaRPr lang="ru-RU" sz="3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</a:t>
                      </a:r>
                      <a:endParaRPr lang="ru-RU" sz="4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+ +</a:t>
                      </a:r>
                      <a:endParaRPr lang="ru-RU" sz="4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744" y="692696"/>
            <a:ext cx="8039744" cy="8527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Сравнительная характеристика.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3" y="1988839"/>
          <a:ext cx="8147247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49"/>
                <a:gridCol w="2715749"/>
                <a:gridCol w="2715749"/>
              </a:tblGrid>
              <a:tr h="10832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Эффекты:</a:t>
                      </a:r>
                      <a:endParaRPr lang="ru-RU" sz="24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Гидрофильные (морфин)</a:t>
                      </a: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Липофильные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фентанил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3464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Проникновение через  твердую мозговую оболочку</a:t>
                      </a:r>
                      <a:endParaRPr lang="ru-RU" sz="24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</a:t>
                      </a: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+ +</a:t>
                      </a: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534643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- Сегментарная  зона  аналгезии.</a:t>
                      </a:r>
                      <a:endParaRPr lang="ru-RU" sz="24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+ +</a:t>
                      </a:r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+ + +</a:t>
                      </a:r>
                    </a:p>
                    <a:p>
                      <a:endParaRPr lang="ru-RU" sz="4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 характеристика.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060848"/>
          <a:ext cx="8147248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39752"/>
                <a:gridCol w="26642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Эффекты:</a:t>
                      </a:r>
                    </a:p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Гидрофильные (морфин)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Липофильные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фентанил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ru-RU" sz="2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Продолжительность  аналгезии:</a:t>
                      </a:r>
                      <a:endParaRPr lang="ru-RU" sz="24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16-25 ч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3-4 ч</a:t>
                      </a:r>
                      <a:endParaRPr lang="ru-RU" sz="2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6938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Предпочтительность комбинации с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err="1" smtClean="0"/>
                        <a:t>бупивакаином</a:t>
                      </a:r>
                      <a:endParaRPr lang="ru-RU" sz="24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+ +</a:t>
                      </a:r>
                      <a:endParaRPr lang="ru-RU" sz="48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800" dirty="0" smtClean="0"/>
                        <a:t>+ + +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80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59216" cy="12241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Сравнительная характеристика.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276872"/>
          <a:ext cx="8507289" cy="3812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/>
                <a:gridCol w="2835763"/>
                <a:gridCol w="2835763"/>
              </a:tblGrid>
              <a:tr h="140474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Побочные эффекты при  применении: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Гидрофильные (морфин)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Липофильные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ru-RU" sz="24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фентанил</a:t>
                      </a:r>
                      <a:r>
                        <a:rPr lang="ru-RU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ru-RU" sz="240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10678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400" dirty="0" smtClean="0"/>
                        <a:t>угнетение перистальтики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15-20 %</a:t>
                      </a:r>
                      <a:endParaRPr lang="ru-RU" sz="4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10-15 %</a:t>
                      </a:r>
                      <a:endParaRPr lang="ru-RU" sz="4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506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тошнота, рвота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до 30%</a:t>
                      </a:r>
                      <a:endParaRPr lang="ru-RU" sz="4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до  20 %</a:t>
                      </a:r>
                      <a:endParaRPr lang="ru-RU" sz="4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1067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нарушение мочеиспускания</a:t>
                      </a:r>
                      <a:endParaRPr lang="ru-RU" sz="2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до 30 %</a:t>
                      </a:r>
                      <a:endParaRPr lang="ru-RU" sz="4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15-20 %</a:t>
                      </a:r>
                      <a:endParaRPr lang="ru-RU" sz="4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442424"/>
          </a:xfrm>
        </p:spPr>
        <p:txBody>
          <a:bodyPr/>
          <a:lstStyle/>
          <a:p>
            <a:pPr algn="ctr"/>
            <a:r>
              <a:rPr lang="ru-RU" dirty="0" smtClean="0"/>
              <a:t>Опиаты.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3200" u="sng" dirty="0" smtClean="0">
                <a:solidFill>
                  <a:srgbClr val="FF0000"/>
                </a:solidFill>
              </a:rPr>
              <a:t>Морфин  </a:t>
            </a:r>
            <a:r>
              <a:rPr lang="ru-RU" dirty="0" smtClean="0"/>
              <a:t>для </a:t>
            </a:r>
            <a:r>
              <a:rPr lang="ru-RU" dirty="0" err="1" smtClean="0"/>
              <a:t>эпидурального</a:t>
            </a:r>
            <a:r>
              <a:rPr lang="ru-RU" dirty="0" smtClean="0"/>
              <a:t> введения  дозируют  из расчета 0,08—0,1 мг/кг.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 больных  преклонного  возраста и ослабленных дозу ограничивают 0,05 мг/кг.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Морфин  вводят в  8-10 мл  физиологического раствора.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Аналгезия  наступает  через 10—15 мин, достигая максимума  через 30—60 мин.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При  повторном  введение доза морфина не должна превышать  0,05 мг/кг.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Для  аналгезии  в одном спинальном сегменте необходимо 1,5—2,0 мл раствора.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1125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 smtClean="0"/>
              <a:t>  </a:t>
            </a:r>
            <a:r>
              <a:rPr lang="ru-RU" sz="3200" u="sng" dirty="0" err="1" smtClean="0">
                <a:solidFill>
                  <a:srgbClr val="FF0000"/>
                </a:solidFill>
              </a:rPr>
              <a:t>Промедол</a:t>
            </a:r>
            <a:r>
              <a:rPr lang="ru-RU" sz="3200" dirty="0" smtClean="0"/>
              <a:t>  для  </a:t>
            </a:r>
            <a:r>
              <a:rPr lang="ru-RU" sz="3200" dirty="0" err="1" smtClean="0"/>
              <a:t>эпидурального</a:t>
            </a:r>
            <a:r>
              <a:rPr lang="ru-RU" sz="3200" dirty="0" smtClean="0"/>
              <a:t>  введения  дозируют  из  расчёта  0,01-0.015 мг/кг .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Разводят  в 2-4 мл изотонического  раствора натрия  хлорида. 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Обезболивание  развивается  через  15-20 минут и достигает  максимума  через  40  минут.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 smtClean="0"/>
              <a:t> Продолжительность  обезболивания  8 -12  часов.</a:t>
            </a:r>
          </a:p>
          <a:p>
            <a:pPr>
              <a:buNone/>
            </a:pPr>
            <a:endParaRPr lang="ru-RU" sz="3200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3024" y="980728"/>
            <a:ext cx="9397552" cy="6192688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 Из  опиатов  в  Российской Федерации  </a:t>
            </a:r>
            <a:r>
              <a:rPr lang="ru-RU" sz="2800" dirty="0" err="1" smtClean="0">
                <a:solidFill>
                  <a:srgbClr val="FF0000"/>
                </a:solidFill>
              </a:rPr>
              <a:t>разрешенно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        вводить  в </a:t>
            </a:r>
            <a:r>
              <a:rPr lang="ru-RU" sz="2800" dirty="0" err="1" smtClean="0">
                <a:solidFill>
                  <a:schemeClr val="bg2">
                    <a:lumMod val="10000"/>
                  </a:schemeClr>
                </a:solidFill>
              </a:rPr>
              <a:t>эпидуральное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 пространство :</a:t>
            </a: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     1.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Промедол </a:t>
            </a: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2.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Морфин</a:t>
            </a:r>
          </a:p>
          <a:p>
            <a:pPr marL="514350" indent="-514350">
              <a:buAutoNum type="arabicPeriod"/>
            </a:pPr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None/>
            </a:pPr>
            <a:endParaRPr lang="ru-RU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514350" indent="-514350">
              <a:buNone/>
            </a:pPr>
            <a:r>
              <a:rPr lang="ru-RU" sz="2800" dirty="0" smtClean="0">
                <a:solidFill>
                  <a:schemeClr val="bg2">
                    <a:lumMod val="10000"/>
                  </a:schemeClr>
                </a:solidFill>
              </a:rPr>
              <a:t>     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 Фармакологический  государственный  комитет Минздрава России "9" июля 1998 г. (Приказ №8)</a:t>
            </a:r>
            <a:endParaRPr lang="ru-RU" dirty="0"/>
          </a:p>
        </p:txBody>
      </p:sp>
      <p:pic>
        <p:nvPicPr>
          <p:cNvPr id="1029" name="Picture 5" descr="C:\Users\Анна\Desktop\Morphine_морф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92896"/>
            <a:ext cx="4248472" cy="2800350"/>
          </a:xfrm>
          <a:prstGeom prst="rect">
            <a:avLst/>
          </a:prstGeom>
          <a:noFill/>
        </p:spPr>
      </p:pic>
      <p:pic>
        <p:nvPicPr>
          <p:cNvPr id="1031" name="Picture 7" descr="C:\Users\Анна\Desktop\10435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492896"/>
            <a:ext cx="446449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  </a:t>
            </a:r>
            <a:r>
              <a:rPr lang="ru-RU" sz="4000" u="sng" dirty="0" err="1" smtClean="0">
                <a:solidFill>
                  <a:srgbClr val="FF0000"/>
                </a:solidFill>
              </a:rPr>
              <a:t>Фентанил</a:t>
            </a:r>
            <a:r>
              <a:rPr lang="ru-RU" sz="3600" dirty="0" smtClean="0"/>
              <a:t> в дозе 100 мкг, при введении в </a:t>
            </a:r>
            <a:r>
              <a:rPr lang="ru-RU" sz="3600" dirty="0" err="1" smtClean="0"/>
              <a:t>эпидуральное</a:t>
            </a:r>
            <a:r>
              <a:rPr lang="ru-RU" sz="3600" dirty="0" smtClean="0"/>
              <a:t> пространство, обеспечивает быстро наступающую (5- 10 мин.), эффективную, но кратковременную по длительности аналгезию- 60- 140 минут.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692696"/>
            <a:ext cx="6228184" cy="1143000"/>
          </a:xfrm>
        </p:spPr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Эпидурально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вводят 10-12 мл 0.5%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бупивакаина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с 50 мкг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фентанила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Поддержание  блокады осуществляют, вводя каждые 2-2.5 часа по 10-14 мл 0.5%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бупивакаина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с добавлением 25 мкг 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фентанила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704088"/>
            <a:ext cx="6696744" cy="1143000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обеспечивается  адекватная  анальгезия.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меньшие  дозы  МА  и опиатов.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опиаты  удлиняют действие  МА.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продолжительное и адекватное  обезболивание  в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посоперационном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периоде.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минимальное развитие побочных эффектов опиатов  и  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Источники 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1)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Агавелян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Э.Г. , Москва – 1996 Каудальная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эпидуральная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анестезия комбинацией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бупивакаина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и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промедола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2) В. А.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Корячкин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В. И.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Страшнов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Саюп-Петербург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1997 г.  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КЛИНИЧЕСКАЯ   ФАРМАКОЛОГИЯ   СРЕДСТВ, ИСПОЛЬЗУЕМЫХ  ДЛЯ   РЕГИОНАРНОЙ   АНЕСТЕЗИ И АНАЛГЕЗИИ.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3) Приказ №8 ,Фармакологический государственным комитет Минздрава России "9" июля 1998 г.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4)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anestezia.ru›anestezia_epiduralnaya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5)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rsra.rusanesth.com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6)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ru.wikipedia.org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7)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critical.ru›RegionarSchool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/content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740352" cy="1296144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1026" name="Picture 2" descr="C:\Users\Анна\Desktop\169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7"/>
            <a:ext cx="7632848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Открытие </a:t>
            </a:r>
            <a:r>
              <a:rPr lang="ru-RU" dirty="0" err="1" smtClean="0"/>
              <a:t>опиатных</a:t>
            </a:r>
            <a:r>
              <a:rPr lang="ru-RU" dirty="0" smtClean="0"/>
              <a:t> рецепторов.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435280" cy="4695800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 В  1973 г.  профессор </a:t>
            </a:r>
          </a:p>
          <a:p>
            <a:pPr>
              <a:buNone/>
            </a:pPr>
            <a:r>
              <a:rPr lang="ru-RU" sz="3600" dirty="0" smtClean="0"/>
              <a:t>нейрофизиологии  </a:t>
            </a:r>
          </a:p>
          <a:p>
            <a:pPr>
              <a:buNone/>
            </a:pPr>
            <a:r>
              <a:rPr lang="ru-RU" sz="3600" dirty="0" smtClean="0"/>
              <a:t>Соломон </a:t>
            </a:r>
            <a:r>
              <a:rPr lang="ru-RU" sz="3600" dirty="0" err="1" smtClean="0"/>
              <a:t>Снайдер</a:t>
            </a:r>
            <a:r>
              <a:rPr lang="ru-RU" sz="3600" dirty="0" smtClean="0"/>
              <a:t>   </a:t>
            </a:r>
          </a:p>
          <a:p>
            <a:pPr>
              <a:buNone/>
            </a:pPr>
            <a:r>
              <a:rPr lang="ru-RU" sz="3600" dirty="0" smtClean="0"/>
              <a:t>открыл  </a:t>
            </a:r>
            <a:r>
              <a:rPr lang="ru-RU" sz="3600" dirty="0" err="1" smtClean="0"/>
              <a:t>опиатные</a:t>
            </a:r>
            <a:r>
              <a:rPr lang="ru-RU" sz="3600" dirty="0" smtClean="0"/>
              <a:t> </a:t>
            </a:r>
          </a:p>
          <a:p>
            <a:pPr>
              <a:buNone/>
            </a:pPr>
            <a:r>
              <a:rPr lang="ru-RU" sz="3600" dirty="0" smtClean="0"/>
              <a:t> рецепторы.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Users\Анна\Desktop\30sny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844824"/>
            <a:ext cx="345638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5400" dirty="0" err="1" smtClean="0">
                <a:solidFill>
                  <a:schemeClr val="tx2">
                    <a:lumMod val="50000"/>
                  </a:schemeClr>
                </a:solidFill>
              </a:rPr>
              <a:t>Опиатные</a:t>
            </a:r>
            <a:r>
              <a:rPr lang="ru-RU" sz="5400" dirty="0" smtClean="0">
                <a:solidFill>
                  <a:schemeClr val="tx2">
                    <a:lumMod val="50000"/>
                  </a:schemeClr>
                </a:solidFill>
              </a:rPr>
              <a:t> рецепторы.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l-GR" sz="3600" u="sng" dirty="0" smtClean="0">
                <a:solidFill>
                  <a:schemeClr val="tx2">
                    <a:lumMod val="50000"/>
                  </a:schemeClr>
                </a:solidFill>
              </a:rPr>
              <a:t> μ-</a:t>
            </a:r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</a:rPr>
              <a:t>рецепторы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(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μ1, μ2, μ3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): головной мозг, спинной мозг, ЖКТ, периферические чувствительные нейроны.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sz="3600" u="sng" dirty="0" smtClean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</a:rPr>
              <a:t>-рецепторы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δ1, δ2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: головной мозг, периферические чувствительные нейроны.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3600" u="sng" dirty="0" err="1" smtClean="0">
                <a:solidFill>
                  <a:schemeClr val="tx2">
                    <a:lumMod val="50000"/>
                  </a:schemeClr>
                </a:solidFill>
              </a:rPr>
              <a:t>к-рецепторы</a:t>
            </a:r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(к1,к2,к3): головной мозг, спинной мозг, периферические чувствительные нейроны.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600" u="sng" dirty="0" smtClean="0">
                <a:solidFill>
                  <a:schemeClr val="tx2">
                    <a:lumMod val="50000"/>
                  </a:schemeClr>
                </a:solidFill>
              </a:rPr>
              <a:t>NOP</a:t>
            </a:r>
            <a:r>
              <a:rPr lang="ru-RU" sz="3600" u="sng" dirty="0" smtClean="0">
                <a:solidFill>
                  <a:schemeClr val="tx2">
                    <a:lumMod val="50000"/>
                  </a:schemeClr>
                </a:solidFill>
              </a:rPr>
              <a:t>-рецептор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головной мозг, спинной мозг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8316416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l-GR" sz="5400" dirty="0" smtClean="0">
                <a:solidFill>
                  <a:schemeClr val="tx2">
                    <a:lumMod val="50000"/>
                  </a:schemeClr>
                </a:solidFill>
              </a:rPr>
              <a:t>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опиоидные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рецепторы.  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C:\Users\Анна\Desktop\Figure2_copy-pic4-452x302-2839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624736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8600" y="0"/>
            <a:ext cx="10441160" cy="1340768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u="sng" dirty="0" err="1" smtClean="0">
                <a:solidFill>
                  <a:schemeClr val="tx2">
                    <a:lumMod val="50000"/>
                  </a:schemeClr>
                </a:solidFill>
              </a:rPr>
              <a:t>Желатинозная</a:t>
            </a:r>
            <a:r>
              <a:rPr lang="ru-RU" sz="3600" b="1" u="sng" dirty="0" smtClean="0">
                <a:solidFill>
                  <a:schemeClr val="tx2">
                    <a:lumMod val="50000"/>
                  </a:schemeClr>
                </a:solidFill>
              </a:rPr>
              <a:t> субстанция спинного мозга</a:t>
            </a:r>
            <a:endParaRPr lang="ru-RU" sz="36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Анна\Desktop\anterior-funiculus-spinal-cord-i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760640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Опиаты введенные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</a:rPr>
              <a:t>эпидурально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быстро адсорбируются венозными сплетениями, а оставшаяся часть (2,0—3,6% ) через твердую мозговую оболочку   проникает в спинномозговую жидкость.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Пик концентрации морфина в ликворе достигается через 20—120 минут.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Концентрация в спинномозговой жидкости в 25 раз выше концентрации в плазме.</a:t>
            </a:r>
          </a:p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Через 4 ч. после введения в ликворе присутствует 80%  дозы, через 12 часов — 50%.</a:t>
            </a:r>
          </a:p>
          <a:p>
            <a:r>
              <a:rPr lang="ru-RU" sz="3200" dirty="0" smtClean="0"/>
              <a:t> 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нна\Desktop\0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5805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8229600" cy="100811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Три общих механизма опиатов.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1)действие на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пресинаптическую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мембрану нейронов.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2)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гиперполяризацию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постсинаптической мембраны.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3)  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</a:rPr>
              <a:t>ингибицию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 нейронов первого порядка.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923</TotalTime>
  <Words>787</Words>
  <Application>Microsoft Office PowerPoint</Application>
  <PresentationFormat>Экран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Эпидуральное введение опиатов.</vt:lpstr>
      <vt:lpstr>Слайд 2</vt:lpstr>
      <vt:lpstr>Открытие опиатных рецепторов.</vt:lpstr>
      <vt:lpstr> Опиатные рецепторы.</vt:lpstr>
      <vt:lpstr> μ -опиоидные рецепторы.   </vt:lpstr>
      <vt:lpstr> Желатинозная субстанция спинного мозга</vt:lpstr>
      <vt:lpstr>Слайд 7</vt:lpstr>
      <vt:lpstr>Слайд 8</vt:lpstr>
      <vt:lpstr>Три общих механизма опиатов.</vt:lpstr>
      <vt:lpstr>Действие опиатов.</vt:lpstr>
      <vt:lpstr>Слайд 11</vt:lpstr>
      <vt:lpstr>Липофильные препараты.</vt:lpstr>
      <vt:lpstr>Гидрофильные препараты.</vt:lpstr>
      <vt:lpstr>Сравнительная характеристика</vt:lpstr>
      <vt:lpstr>Сравнительная характеристика.</vt:lpstr>
      <vt:lpstr>Сравнительна характеристика.</vt:lpstr>
      <vt:lpstr>Сравнительная характеристика.</vt:lpstr>
      <vt:lpstr>Опиаты.</vt:lpstr>
      <vt:lpstr>Слайд 19</vt:lpstr>
      <vt:lpstr>Слайд 20</vt:lpstr>
      <vt:lpstr>Пример:</vt:lpstr>
      <vt:lpstr>Выводы:</vt:lpstr>
      <vt:lpstr>Источники :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Эпидуральное введение опиатов.</dc:title>
  <dc:creator>Анна</dc:creator>
  <cp:lastModifiedBy>Анна</cp:lastModifiedBy>
  <cp:revision>97</cp:revision>
  <dcterms:created xsi:type="dcterms:W3CDTF">2012-06-04T02:45:29Z</dcterms:created>
  <dcterms:modified xsi:type="dcterms:W3CDTF">2012-06-05T22:49:22Z</dcterms:modified>
</cp:coreProperties>
</file>